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308" r:id="rId5"/>
    <p:sldId id="307" r:id="rId6"/>
    <p:sldId id="309" r:id="rId7"/>
    <p:sldId id="310" r:id="rId8"/>
    <p:sldId id="301" r:id="rId9"/>
    <p:sldId id="302" r:id="rId10"/>
    <p:sldId id="306" r:id="rId11"/>
    <p:sldId id="299" r:id="rId12"/>
    <p:sldId id="277" r:id="rId13"/>
  </p:sldIdLst>
  <p:sldSz cx="12192000" cy="6858000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8" d="100"/>
          <a:sy n="88" d="100"/>
        </p:scale>
        <p:origin x="45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7695" y="91441"/>
            <a:ext cx="11629505" cy="1899729"/>
          </a:xfrm>
        </p:spPr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Subcommittee on Minnesota Water Policy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5142" y="1922804"/>
            <a:ext cx="11288683" cy="4669189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</a:pPr>
            <a:r>
              <a:rPr lang="en-US" sz="2800" b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Remote Meeting </a:t>
            </a:r>
          </a:p>
          <a:p>
            <a:pPr>
              <a:lnSpc>
                <a:spcPct val="100000"/>
              </a:lnSpc>
            </a:pPr>
            <a:r>
              <a:rPr lang="en-US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September 16, 2020</a:t>
            </a:r>
          </a:p>
          <a:p>
            <a:pPr>
              <a:lnSpc>
                <a:spcPct val="100000"/>
              </a:lnSpc>
            </a:pP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3:00 p.m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0000"/>
              </a:lnSpc>
            </a:pPr>
            <a:endParaRPr lang="en-US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600" b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Co-Chairs</a:t>
            </a:r>
            <a:r>
              <a:rPr lang="en-US" sz="3600" b="1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3600" b="1" cap="none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600" b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</a:t>
            </a:r>
            <a:r>
              <a:rPr lang="en-US" sz="3600" b="1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Peter Fischer </a:t>
            </a:r>
            <a:endParaRPr lang="en-US" sz="3600" b="1" cap="none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600" b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Sen</a:t>
            </a:r>
            <a:r>
              <a:rPr lang="en-US" sz="3600" b="1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Bill Weber</a:t>
            </a:r>
            <a:endParaRPr lang="en-US" sz="3600" b="1" cap="none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3600" b="1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sz="3600" b="1" cap="none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3600" b="1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600" b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          </a:t>
            </a:r>
            <a:r>
              <a:rPr lang="en-US" sz="3200" b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Jim Stark, Director</a:t>
            </a:r>
            <a:endParaRPr lang="en-US" sz="3200" b="1" cap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0304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185149" cy="558641"/>
          </a:xfrm>
        </p:spPr>
        <p:txBody>
          <a:bodyPr>
            <a:normAutofit fontScale="90000"/>
          </a:bodyPr>
          <a:lstStyle/>
          <a:p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Subcommittee Plans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788276" y="1313793"/>
            <a:ext cx="10828957" cy="527619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Based on today’s discussion, how should the subcommittee and I proceed for the rest of the year?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Pandemic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Budget shortfall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Fall elections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Sunset of the subcommittee in December 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Can we meet in October?</a:t>
            </a:r>
          </a:p>
          <a:p>
            <a:pPr lvl="0">
              <a:buFont typeface="Wingdings" panose="05000000000000000000" pitchFamily="2" charset="2"/>
              <a:buChar char="Ø"/>
            </a:pPr>
            <a:endParaRPr lang="en-US" cap="non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7164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1013730"/>
          </a:xfrm>
        </p:spPr>
        <p:txBody>
          <a:bodyPr>
            <a:normAutofit/>
          </a:bodyPr>
          <a:lstStyle/>
          <a:p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Announcements</a:t>
            </a:r>
            <a:endParaRPr lang="en-U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4400" y="2093720"/>
            <a:ext cx="10363826" cy="428998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Minnesota Water Resources  Conference: Online format, October 20–21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Next Subcommittee meeting: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6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 Council Water Planning Report?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6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EQB Water Plan?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6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Legislative Plan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800" b="1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5552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Thanks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adjourn</a:t>
            </a:r>
            <a:endParaRPr lang="en-US" sz="36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9141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9366" y="133816"/>
            <a:ext cx="10218860" cy="970156"/>
          </a:xfrm>
        </p:spPr>
        <p:txBody>
          <a:bodyPr>
            <a:normAutofit/>
          </a:bodyPr>
          <a:lstStyle/>
          <a:p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Agenda</a:t>
            </a:r>
            <a:endParaRPr lang="en-U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059366" y="1025912"/>
            <a:ext cx="10218234" cy="5443255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b="1" cap="none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Subcommittee on Minnesota Water Policy, September 16, 2020 </a:t>
            </a:r>
          </a:p>
          <a:p>
            <a:pPr marL="0" indent="0">
              <a:buNone/>
            </a:pPr>
            <a:r>
              <a:rPr lang="en-US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Remote meeting: Co-Chairs: Senator Bill Weber; Representative Peter Fischer (presiding)</a:t>
            </a:r>
          </a:p>
          <a:p>
            <a:pPr lvl="0"/>
            <a:r>
              <a:rPr lang="en-US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Call to order/Approval of subcommittee meeting minutes: August 17 </a:t>
            </a:r>
          </a:p>
          <a:p>
            <a:pPr lvl="0"/>
            <a:r>
              <a:rPr lang="en-US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Policy discussion: Upper Mississippi land preservation pilot, Jim Stark </a:t>
            </a:r>
          </a:p>
          <a:p>
            <a:pPr lvl="0"/>
            <a:r>
              <a:rPr lang="en-US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Legislative Discussion: Private well testing at point of sale; Paul Gardner (CWC), Jim Stark</a:t>
            </a:r>
          </a:p>
          <a:p>
            <a:pPr lvl="0"/>
            <a:r>
              <a:rPr lang="en-US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Discussion: SWCD financial support: Paul Gardner/Jim Stark</a:t>
            </a:r>
          </a:p>
          <a:p>
            <a:pPr lvl="0"/>
            <a:r>
              <a:rPr lang="en-US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Discussion: Met. Council’s draft legislative report on water supply, Jim Stark</a:t>
            </a:r>
          </a:p>
          <a:p>
            <a:pPr lvl="0"/>
            <a:r>
              <a:rPr lang="en-US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Discussion: Priority recommendations from the 2020 session, Jim Stark</a:t>
            </a:r>
          </a:p>
          <a:p>
            <a:pPr lvl="0"/>
            <a:r>
              <a:rPr lang="en-US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Adjourn</a:t>
            </a:r>
            <a:endParaRPr lang="en-US" b="1" cap="non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8345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189571"/>
            <a:ext cx="10364452" cy="1237785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</a:t>
            </a:r>
            <a:r>
              <a:rPr lang="en-US" sz="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endParaRPr lang="en-US" sz="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215483"/>
            <a:ext cx="10363825" cy="4575717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4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Inventory, assessment, and evaluation of land protection programs in the Upper Mississippi River Watershed</a:t>
            </a:r>
          </a:p>
          <a:p>
            <a:r>
              <a:rPr lang="en-US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Provide a compilation of protected lands</a:t>
            </a:r>
          </a:p>
          <a:p>
            <a:pPr lvl="1"/>
            <a:r>
              <a:rPr lang="en-US" sz="20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This would assess progress toward the clean water goals </a:t>
            </a:r>
          </a:p>
          <a:p>
            <a:r>
              <a:rPr lang="en-US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 Evaluate settings of preserved lands with respect to lands targeted for preservation (TNC) </a:t>
            </a:r>
          </a:p>
          <a:p>
            <a:r>
              <a:rPr lang="en-US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Compare protection and preservation progress with other watersheds of the state</a:t>
            </a:r>
          </a:p>
          <a:p>
            <a:pPr lvl="1"/>
            <a:r>
              <a:rPr lang="en-US" sz="20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Is our commitment as strong as in other areas? </a:t>
            </a:r>
          </a:p>
          <a:p>
            <a:r>
              <a:rPr lang="en-US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Provide an example of the value of the constitutionally mandated environmental programs</a:t>
            </a:r>
          </a:p>
          <a:p>
            <a:r>
              <a:rPr lang="en-US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Start with a pilot?</a:t>
            </a:r>
            <a:endParaRPr lang="en-US" b="1" cap="none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2100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786537"/>
          </a:xfrm>
        </p:spPr>
        <p:txBody>
          <a:bodyPr>
            <a:normAutofit fontScale="90000"/>
          </a:bodyPr>
          <a:lstStyle/>
          <a:p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</a:t>
            </a:r>
            <a:r>
              <a:rPr lang="en-US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endParaRPr lang="en-US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5" y="1661532"/>
            <a:ext cx="10464186" cy="415196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Private </a:t>
            </a:r>
            <a:r>
              <a:rPr lang="en-US" sz="2800" b="1" cap="none" dirty="0">
                <a:latin typeface="Calibri" panose="020F0502020204030204" pitchFamily="34" charset="0"/>
                <a:cs typeface="Calibri" panose="020F0502020204030204" pitchFamily="34" charset="0"/>
              </a:rPr>
              <a:t>well testing at point of sale; Paul Gardner (CWC) and Jim </a:t>
            </a:r>
            <a:r>
              <a:rPr lang="en-US" sz="28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Stark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CWC Policy Proposa</a:t>
            </a:r>
            <a:r>
              <a:rPr lang="en-US" sz="2800" b="1" cap="none" dirty="0"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endParaRPr lang="en-US" sz="2800" b="1" cap="none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HF3950 (Lippert, Fischer), SF 3951 (Eaton, Wiger): Requires well water testing within six months of sale of property; Drinking water safety private wells; Safety education for private well owners; Requires well sampling and disclosure to buyers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3400" b="1" cap="none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2270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00722"/>
            <a:ext cx="10364452" cy="1137424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 </a:t>
            </a:r>
            <a:r>
              <a:rPr lang="en-US" sz="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(3)</a:t>
            </a:r>
            <a:endParaRPr lang="en-US" sz="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92458" y="1159728"/>
            <a:ext cx="10285141" cy="4631472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40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SWCD </a:t>
            </a:r>
            <a:r>
              <a:rPr lang="en-US" sz="4000" b="1" cap="none" dirty="0">
                <a:latin typeface="Calibri" panose="020F0502020204030204" pitchFamily="34" charset="0"/>
                <a:cs typeface="Calibri" panose="020F0502020204030204" pitchFamily="34" charset="0"/>
              </a:rPr>
              <a:t>financial support: Paul Gardner and Jim </a:t>
            </a:r>
            <a:r>
              <a:rPr lang="en-US" sz="40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Stark</a:t>
            </a:r>
          </a:p>
          <a:p>
            <a:pPr marL="0" indent="0">
              <a:buNone/>
            </a:pPr>
            <a:r>
              <a:rPr lang="en-US" altLang="en-US" sz="40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CWC’s Budget Committee (BOC) has not recommended </a:t>
            </a:r>
            <a:r>
              <a:rPr lang="en-US" altLang="en-US" sz="4000" b="1" cap="none" dirty="0">
                <a:latin typeface="Calibri" panose="020F0502020204030204" pitchFamily="34" charset="0"/>
                <a:cs typeface="Calibri" panose="020F0502020204030204" pitchFamily="34" charset="0"/>
              </a:rPr>
              <a:t>funding </a:t>
            </a:r>
            <a:r>
              <a:rPr lang="en-US" altLang="en-US" sz="40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for SWCD’s</a:t>
            </a:r>
          </a:p>
          <a:p>
            <a:pPr marL="0" indent="0">
              <a:buNone/>
            </a:pPr>
            <a:r>
              <a:rPr lang="en-US" altLang="en-US" sz="40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The BOC’s reasoning is as follows:</a:t>
            </a:r>
          </a:p>
          <a:p>
            <a:pPr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n-US" altLang="en-US" sz="38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Prefers to not set precedent for CWC funding of  SWCDs</a:t>
            </a:r>
          </a:p>
          <a:p>
            <a:pPr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n-US" altLang="en-US" sz="38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Uncertainty </a:t>
            </a:r>
            <a:r>
              <a:rPr lang="en-US" altLang="en-US" sz="3800" b="1" cap="none" dirty="0">
                <a:latin typeface="Calibri" panose="020F0502020204030204" pitchFamily="34" charset="0"/>
                <a:cs typeface="Calibri" panose="020F0502020204030204" pitchFamily="34" charset="0"/>
              </a:rPr>
              <a:t>about </a:t>
            </a:r>
            <a:r>
              <a:rPr lang="en-US" altLang="en-US" sz="38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the CWF’s fiscal balance</a:t>
            </a:r>
          </a:p>
          <a:p>
            <a:pPr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n-US" altLang="en-US" sz="38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Staff investigating other </a:t>
            </a:r>
            <a:r>
              <a:rPr lang="en-US" altLang="en-US" sz="3800" b="1" cap="none" dirty="0">
                <a:latin typeface="Calibri" panose="020F0502020204030204" pitchFamily="34" charset="0"/>
                <a:cs typeface="Calibri" panose="020F0502020204030204" pitchFamily="34" charset="0"/>
              </a:rPr>
              <a:t>funding </a:t>
            </a:r>
            <a:r>
              <a:rPr lang="en-US" altLang="en-US" sz="38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options</a:t>
            </a:r>
          </a:p>
          <a:p>
            <a:pPr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n-US" altLang="en-US" sz="38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CWC asking agencies for budget </a:t>
            </a:r>
            <a:r>
              <a:rPr lang="en-US" altLang="en-US" sz="3800" b="1" cap="none" dirty="0">
                <a:latin typeface="Calibri" panose="020F0502020204030204" pitchFamily="34" charset="0"/>
                <a:cs typeface="Calibri" panose="020F0502020204030204" pitchFamily="34" charset="0"/>
              </a:rPr>
              <a:t>scenarios that incorporate </a:t>
            </a:r>
            <a:r>
              <a:rPr lang="en-US" altLang="en-US" sz="38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SWCDs </a:t>
            </a:r>
          </a:p>
          <a:p>
            <a:pPr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n-US" altLang="en-US" sz="38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After the November budget forecast, and when finance committee chairs are selected, there will be a better understanding about the viability of non-CWF funding for SWCDs</a:t>
            </a:r>
            <a:r>
              <a:rPr lang="en-US" altLang="en-US" sz="3800" b="1" cap="none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>
              <a:buFont typeface="Courier New" panose="02070309020205020404" pitchFamily="49" charset="0"/>
              <a:buChar char="o"/>
            </a:pPr>
            <a:endParaRPr lang="en-US" sz="3800" b="1" cap="none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3800" b="1" cap="none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6902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630420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 </a:t>
            </a:r>
            <a:r>
              <a:rPr lang="en-US" sz="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(4)</a:t>
            </a:r>
            <a:endParaRPr lang="en-US" sz="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059366" y="1092820"/>
            <a:ext cx="10218234" cy="4698379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36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Metropolitan </a:t>
            </a:r>
            <a:r>
              <a:rPr lang="en-US" sz="3600" b="1" cap="none" dirty="0">
                <a:latin typeface="Calibri" panose="020F0502020204030204" pitchFamily="34" charset="0"/>
                <a:cs typeface="Calibri" panose="020F0502020204030204" pitchFamily="34" charset="0"/>
              </a:rPr>
              <a:t>Council’s </a:t>
            </a:r>
            <a:r>
              <a:rPr lang="en-US" sz="36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Draft </a:t>
            </a:r>
            <a:r>
              <a:rPr lang="en-US" sz="3600" b="1" cap="none" dirty="0">
                <a:latin typeface="Calibri" panose="020F0502020204030204" pitchFamily="34" charset="0"/>
                <a:cs typeface="Calibri" panose="020F0502020204030204" pitchFamily="34" charset="0"/>
              </a:rPr>
              <a:t>legislative report on water </a:t>
            </a:r>
            <a:r>
              <a:rPr lang="en-US" sz="36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supply planning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9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Legislative report required every 10 years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9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You are able to be briefed at our next meeting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9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What questions will you have?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9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Highlights: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7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Met council  is advisory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7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Consult with technical and communities advisory groups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7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186 communities provide public water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7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results included in the EQB Water Plan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7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Met Council report describes: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25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challenges, source water protection, land–use implications;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25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conservation and land-use planning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7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updates the master water supply plan </a:t>
            </a:r>
          </a:p>
          <a:p>
            <a:pPr lvl="2">
              <a:buFont typeface="Courier New" panose="02070309020205020404" pitchFamily="49" charset="0"/>
              <a:buChar char="o"/>
            </a:pPr>
            <a:endParaRPr lang="en-US" sz="3200" b="1" cap="none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4601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769346"/>
            <a:ext cx="10364451" cy="585815"/>
          </a:xfrm>
        </p:spPr>
        <p:txBody>
          <a:bodyPr>
            <a:normAutofit fontScale="90000"/>
          </a:bodyPr>
          <a:lstStyle/>
          <a:p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 </a:t>
            </a:r>
            <a:r>
              <a:rPr lang="en-US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(5)</a:t>
            </a:r>
            <a:endParaRPr lang="en-US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204332"/>
            <a:ext cx="10363825" cy="4586867"/>
          </a:xfrm>
        </p:spPr>
        <p:txBody>
          <a:bodyPr>
            <a:normAutofit fontScale="47500" lnSpcReduction="20000"/>
          </a:bodyPr>
          <a:lstStyle/>
          <a:p>
            <a:pPr marL="457200" lvl="1" indent="0">
              <a:buNone/>
            </a:pPr>
            <a:endParaRPr lang="en-US" sz="5100" b="1" cap="none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indent="0">
              <a:buNone/>
            </a:pPr>
            <a:r>
              <a:rPr lang="en-US" sz="51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Discussion</a:t>
            </a:r>
            <a:r>
              <a:rPr lang="en-US" sz="5100" b="1" cap="none" dirty="0">
                <a:latin typeface="Calibri" panose="020F0502020204030204" pitchFamily="34" charset="0"/>
                <a:cs typeface="Calibri" panose="020F0502020204030204" pitchFamily="34" charset="0"/>
              </a:rPr>
              <a:t>: Priority recommendations from the 2020 session, Jim </a:t>
            </a:r>
            <a:r>
              <a:rPr lang="en-US" sz="51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Stark</a:t>
            </a:r>
            <a:endParaRPr lang="en-US" sz="5100" cap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sz="3400" cap="none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51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Thirty-three issues </a:t>
            </a:r>
            <a:r>
              <a:rPr lang="en-US" sz="5100" b="1" cap="none" dirty="0">
                <a:latin typeface="Calibri" panose="020F0502020204030204" pitchFamily="34" charset="0"/>
                <a:cs typeface="Calibri" panose="020F0502020204030204" pitchFamily="34" charset="0"/>
              </a:rPr>
              <a:t>considered last session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5100" b="1" cap="none" dirty="0">
                <a:latin typeface="Calibri" panose="020F0502020204030204" pitchFamily="34" charset="0"/>
                <a:cs typeface="Calibri" panose="020F0502020204030204" pitchFamily="34" charset="0"/>
              </a:rPr>
              <a:t> Most had committee consensus/support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5100" b="1" cap="none" dirty="0">
                <a:latin typeface="Calibri" panose="020F0502020204030204" pitchFamily="34" charset="0"/>
                <a:cs typeface="Calibri" panose="020F0502020204030204" pitchFamily="34" charset="0"/>
              </a:rPr>
              <a:t> Bills were drafted, introduced and </a:t>
            </a:r>
            <a:r>
              <a:rPr lang="en-US" sz="51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were proceeding</a:t>
            </a:r>
            <a:endParaRPr lang="en-US" sz="5100" b="1" cap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5100" b="1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51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I have prioritized the bills, based on bipartisan support, impact on the general fund, and on the importance to the citizens of the state (handout)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51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The list will be circulated for your review, comment and revision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51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Details on each bill are available on request</a:t>
            </a:r>
            <a:endParaRPr lang="en-US" sz="5100" b="1" cap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endParaRPr lang="en-US" b="1" cap="none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9216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185149" cy="558641"/>
          </a:xfrm>
        </p:spPr>
        <p:txBody>
          <a:bodyPr>
            <a:normAutofit fontScale="90000"/>
          </a:bodyPr>
          <a:lstStyle/>
          <a:p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 </a:t>
            </a:r>
            <a:r>
              <a:rPr lang="en-US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(10)</a:t>
            </a:r>
            <a:endParaRPr lang="en-US" sz="1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788276" y="1313793"/>
            <a:ext cx="10828957" cy="5276193"/>
          </a:xfrm>
        </p:spPr>
        <p:txBody>
          <a:bodyPr>
            <a:normAutofit fontScale="6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6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Future of Drinking Water: See “Future of Drinking Water”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4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New Governance Assessment Framework Recommended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4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Possible Legislative Actions (my opinions):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3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Improved governance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3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Increased staffing for utilities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3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Plan for climate change consequences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3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Address aging infrastructure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3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Emerging contaminants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3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Water safety planning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3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Private well programs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3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Citizen engagement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Should we move forward with explanations and bill language?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n-US" sz="34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150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185149" cy="558641"/>
          </a:xfrm>
        </p:spPr>
        <p:txBody>
          <a:bodyPr>
            <a:normAutofit fontScale="90000"/>
          </a:bodyPr>
          <a:lstStyle/>
          <a:p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788276" y="1313793"/>
            <a:ext cx="10828957" cy="5276193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6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Salt and Chloride Symposium- See: “Salt and Chloride”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4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 I attended the meeting, details are available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4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400" b="1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4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Take home messages and possible legislative actions: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34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400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Incentives for softener upgrades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3400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 Encouraging city softening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3400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 Increased salt-applicator training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3400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 Limited liability for approved applicators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8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Move forward with bill language?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n-US" sz="34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6071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822</TotalTime>
  <Words>729</Words>
  <Application>Microsoft Office PowerPoint</Application>
  <PresentationFormat>Widescreen</PresentationFormat>
  <Paragraphs>104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Courier New</vt:lpstr>
      <vt:lpstr>Times New Roman</vt:lpstr>
      <vt:lpstr>Tw Cen MT</vt:lpstr>
      <vt:lpstr>Wingdings</vt:lpstr>
      <vt:lpstr>Droplet</vt:lpstr>
      <vt:lpstr>Subcommittee on Minnesota Water Policy</vt:lpstr>
      <vt:lpstr>Agenda</vt:lpstr>
      <vt:lpstr>Discussion(1)</vt:lpstr>
      <vt:lpstr>Discussion(2)</vt:lpstr>
      <vt:lpstr>Discussion (3)</vt:lpstr>
      <vt:lpstr>Discussion (4)</vt:lpstr>
      <vt:lpstr>Discussion (5)</vt:lpstr>
      <vt:lpstr>Discussion (10)</vt:lpstr>
      <vt:lpstr>Discussion</vt:lpstr>
      <vt:lpstr>Subcommittee Plans</vt:lpstr>
      <vt:lpstr>Announcements</vt:lpstr>
      <vt:lpstr>Thanks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Legislative Water Commission</dc:title>
  <dc:creator>Kasey Gerkovich</dc:creator>
  <cp:lastModifiedBy>Kasey Gerkovich</cp:lastModifiedBy>
  <cp:revision>100</cp:revision>
  <cp:lastPrinted>2020-08-14T20:34:04Z</cp:lastPrinted>
  <dcterms:created xsi:type="dcterms:W3CDTF">2018-09-20T15:49:42Z</dcterms:created>
  <dcterms:modified xsi:type="dcterms:W3CDTF">2020-09-10T00:25:49Z</dcterms:modified>
</cp:coreProperties>
</file>